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8"/>
  </p:notesMasterIdLst>
  <p:sldIdLst>
    <p:sldId id="425" r:id="rId2"/>
    <p:sldId id="426" r:id="rId3"/>
    <p:sldId id="427" r:id="rId4"/>
    <p:sldId id="428" r:id="rId5"/>
    <p:sldId id="429" r:id="rId6"/>
    <p:sldId id="43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85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B3D6E-A08F-45A0-AA79-5A28B938B57A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96E215-D397-4876-AF1E-525607FF5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6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39700" lvl="0" indent="0">
              <a:buNone/>
            </a:pPr>
            <a:r>
              <a:rPr lang="en-US" sz="1100" b="0" i="0" u="none" strike="noStrike" cap="none" noProof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	</a:t>
            </a:r>
            <a:br>
              <a:rPr lang="ka-GE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8162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x-none" baseline="0" dirty="0"/>
          </a:p>
        </p:txBody>
      </p:sp>
    </p:spTree>
    <p:extLst>
      <p:ext uri="{BB962C8B-B14F-4D97-AF65-F5344CB8AC3E}">
        <p14:creationId xmlns:p14="http://schemas.microsoft.com/office/powerpoint/2010/main" val="238251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-67"/>
            <a:ext cx="12192000" cy="6858000"/>
          </a:xfrm>
          <a:prstGeom prst="parallelogram">
            <a:avLst>
              <a:gd name="adj" fmla="val 5558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3662600" y="1382933"/>
            <a:ext cx="4866800" cy="4092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1" lvl="0" indent="-507984" algn="ctr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▰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1219163" lvl="1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828743" lvl="2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2438324" lvl="3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╺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3047905" lvl="4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3657487" lvl="5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4267067" lvl="6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●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4876648" lvl="7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○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5486228" lvl="8" indent="-50798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IBM Plex Sans"/>
              <a:buChar char="■"/>
              <a:defRPr i="1"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4791200" y="507932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“</a:t>
            </a:r>
            <a:endParaRPr sz="8000" b="1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5806600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30" name="Google Shape;30;p4"/>
          <p:cNvSpPr/>
          <p:nvPr/>
        </p:nvSpPr>
        <p:spPr>
          <a:xfrm>
            <a:off x="-215088" y="2893629"/>
            <a:ext cx="2255200" cy="24052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31" name="Google Shape;31;p4"/>
          <p:cNvSpPr/>
          <p:nvPr/>
        </p:nvSpPr>
        <p:spPr>
          <a:xfrm>
            <a:off x="680071" y="1477924"/>
            <a:ext cx="2988400" cy="3187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32" name="Google Shape;32;p4"/>
          <p:cNvSpPr/>
          <p:nvPr/>
        </p:nvSpPr>
        <p:spPr>
          <a:xfrm>
            <a:off x="1427692" y="712100"/>
            <a:ext cx="1257600" cy="1342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33" name="Google Shape;33;p4"/>
          <p:cNvSpPr/>
          <p:nvPr/>
        </p:nvSpPr>
        <p:spPr>
          <a:xfrm>
            <a:off x="9744716" y="1086316"/>
            <a:ext cx="2326000" cy="2479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2"/>
              </a:gs>
              <a:gs pos="100000">
                <a:schemeClr val="accent4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34" name="Google Shape;34;p4"/>
          <p:cNvSpPr/>
          <p:nvPr/>
        </p:nvSpPr>
        <p:spPr>
          <a:xfrm>
            <a:off x="9026322" y="4226200"/>
            <a:ext cx="1646400" cy="17556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4"/>
              </a:gs>
              <a:gs pos="100000">
                <a:schemeClr val="accent5"/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  <p:sp>
        <p:nvSpPr>
          <p:cNvPr id="35" name="Google Shape;35;p4"/>
          <p:cNvSpPr txBox="1"/>
          <p:nvPr/>
        </p:nvSpPr>
        <p:spPr>
          <a:xfrm>
            <a:off x="4791200" y="5678399"/>
            <a:ext cx="2609600" cy="6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rPr>
              <a:t>”</a:t>
            </a:r>
            <a:endParaRPr sz="8000" b="1">
              <a:solidFill>
                <a:schemeClr val="accent1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9566034" y="2692467"/>
            <a:ext cx="2376000" cy="2534000"/>
          </a:xfrm>
          <a:prstGeom prst="parallelogram">
            <a:avLst>
              <a:gd name="adj" fmla="val 59001"/>
            </a:avLst>
          </a:prstGeom>
          <a:gradFill>
            <a:gsLst>
              <a:gs pos="0">
                <a:schemeClr val="accent1"/>
              </a:gs>
              <a:gs pos="100000">
                <a:srgbClr val="02C1D3">
                  <a:alpha val="33725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89"/>
          </a:p>
        </p:txBody>
      </p:sp>
    </p:spTree>
    <p:extLst>
      <p:ext uri="{BB962C8B-B14F-4D97-AF65-F5344CB8AC3E}">
        <p14:creationId xmlns:p14="http://schemas.microsoft.com/office/powerpoint/2010/main" val="24153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7"/>
          <p:cNvGrpSpPr/>
          <p:nvPr/>
        </p:nvGrpSpPr>
        <p:grpSpPr>
          <a:xfrm>
            <a:off x="-418253" y="-24498"/>
            <a:ext cx="10014644" cy="2182673"/>
            <a:chOff x="-313691" y="-18375"/>
            <a:chExt cx="7510983" cy="1637005"/>
          </a:xfrm>
        </p:grpSpPr>
        <p:sp>
          <p:nvSpPr>
            <p:cNvPr id="68" name="Google Shape;68;p7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69" name="Google Shape;69;p7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0" name="Google Shape;70;p7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1" name="Google Shape;71;p7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2" name="Google Shape;72;p7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3" name="Google Shape;73;p7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74" name="Google Shape;74;p7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75" name="Google Shape;75;p7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77" name="Google Shape;77;p7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7"/>
          <p:cNvSpPr txBox="1">
            <a:spLocks noGrp="1"/>
          </p:cNvSpPr>
          <p:nvPr>
            <p:ph type="body" idx="1"/>
          </p:nvPr>
        </p:nvSpPr>
        <p:spPr>
          <a:xfrm>
            <a:off x="1219433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1" lvl="0" indent="-491052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3"/>
            </a:lvl1pPr>
            <a:lvl2pPr marL="1219163" lvl="1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2pPr>
            <a:lvl3pPr marL="1828743" lvl="2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3pPr>
            <a:lvl4pPr marL="2438324" lvl="3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4pPr>
            <a:lvl5pPr marL="3047905" lvl="4" indent="-491052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3"/>
            </a:lvl5pPr>
            <a:lvl6pPr marL="3657487" lvl="5" indent="-491052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3"/>
            </a:lvl6pPr>
            <a:lvl7pPr marL="4267067" lvl="6" indent="-491052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3"/>
            </a:lvl7pPr>
            <a:lvl8pPr marL="4876648" lvl="7" indent="-491052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3"/>
            </a:lvl8pPr>
            <a:lvl9pPr marL="5486228" lvl="8" indent="-491052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3"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2"/>
          </p:nvPr>
        </p:nvSpPr>
        <p:spPr>
          <a:xfrm>
            <a:off x="6200237" y="2112567"/>
            <a:ext cx="4352000" cy="394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1" lvl="0" indent="-491052" rtl="0">
              <a:spcBef>
                <a:spcPts val="800"/>
              </a:spcBef>
              <a:spcAft>
                <a:spcPts val="0"/>
              </a:spcAft>
              <a:buSzPts val="2200"/>
              <a:buChar char="▰"/>
              <a:defRPr sz="2933"/>
            </a:lvl1pPr>
            <a:lvl2pPr marL="1219163" lvl="1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2pPr>
            <a:lvl3pPr marL="1828743" lvl="2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3pPr>
            <a:lvl4pPr marL="2438324" lvl="3" indent="-491052" rtl="0">
              <a:spcBef>
                <a:spcPts val="0"/>
              </a:spcBef>
              <a:spcAft>
                <a:spcPts val="0"/>
              </a:spcAft>
              <a:buSzPts val="2200"/>
              <a:buChar char="╺"/>
              <a:defRPr sz="2933"/>
            </a:lvl4pPr>
            <a:lvl5pPr marL="3047905" lvl="4" indent="-491052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3"/>
            </a:lvl5pPr>
            <a:lvl6pPr marL="3657487" lvl="5" indent="-491052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3"/>
            </a:lvl6pPr>
            <a:lvl7pPr marL="4267067" lvl="6" indent="-491052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933"/>
            </a:lvl7pPr>
            <a:lvl8pPr marL="4876648" lvl="7" indent="-491052" rtl="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933"/>
            </a:lvl8pPr>
            <a:lvl9pPr marL="5486228" lvl="8" indent="-491052" rtl="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933"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13470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Dark">
  <p:cSld name="Title only - Dark"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10"/>
          <p:cNvGrpSpPr/>
          <p:nvPr/>
        </p:nvGrpSpPr>
        <p:grpSpPr>
          <a:xfrm>
            <a:off x="-418253" y="-24498"/>
            <a:ext cx="10014644" cy="2182673"/>
            <a:chOff x="-313691" y="-18375"/>
            <a:chExt cx="7510983" cy="1637005"/>
          </a:xfrm>
        </p:grpSpPr>
        <p:sp>
          <p:nvSpPr>
            <p:cNvPr id="112" name="Google Shape;112;p10"/>
            <p:cNvSpPr/>
            <p:nvPr/>
          </p:nvSpPr>
          <p:spPr>
            <a:xfrm>
              <a:off x="256376" y="499825"/>
              <a:ext cx="6692400" cy="804900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3" name="Google Shape;113;p10"/>
            <p:cNvSpPr/>
            <p:nvPr/>
          </p:nvSpPr>
          <p:spPr>
            <a:xfrm>
              <a:off x="-313691" y="81373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4" name="Google Shape;114;p10"/>
            <p:cNvSpPr/>
            <p:nvPr/>
          </p:nvSpPr>
          <p:spPr>
            <a:xfrm>
              <a:off x="6442492" y="309450"/>
              <a:ext cx="754800" cy="804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5" name="Google Shape;115;p10"/>
            <p:cNvSpPr/>
            <p:nvPr/>
          </p:nvSpPr>
          <p:spPr>
            <a:xfrm>
              <a:off x="53899" y="237925"/>
              <a:ext cx="1000200" cy="10668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6" name="Google Shape;116;p10"/>
            <p:cNvSpPr/>
            <p:nvPr/>
          </p:nvSpPr>
          <p:spPr>
            <a:xfrm>
              <a:off x="304107" y="-18375"/>
              <a:ext cx="420900" cy="449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17" name="Google Shape;117;p10"/>
            <p:cNvSpPr/>
            <p:nvPr/>
          </p:nvSpPr>
          <p:spPr>
            <a:xfrm>
              <a:off x="6589606" y="1038628"/>
              <a:ext cx="249600" cy="2661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grpSp>
        <p:nvGrpSpPr>
          <p:cNvPr id="118" name="Google Shape;118;p10"/>
          <p:cNvGrpSpPr/>
          <p:nvPr/>
        </p:nvGrpSpPr>
        <p:grpSpPr>
          <a:xfrm>
            <a:off x="9980523" y="2340468"/>
            <a:ext cx="3774400" cy="4517696"/>
            <a:chOff x="7485392" y="1755351"/>
            <a:chExt cx="2830800" cy="3388272"/>
          </a:xfrm>
        </p:grpSpPr>
        <p:sp>
          <p:nvSpPr>
            <p:cNvPr id="119" name="Google Shape;119;p10"/>
            <p:cNvSpPr/>
            <p:nvPr/>
          </p:nvSpPr>
          <p:spPr>
            <a:xfrm>
              <a:off x="8005394" y="2926923"/>
              <a:ext cx="2078100" cy="22167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20" name="Google Shape;120;p10"/>
            <p:cNvSpPr/>
            <p:nvPr/>
          </p:nvSpPr>
          <p:spPr>
            <a:xfrm>
              <a:off x="7485392" y="1755351"/>
              <a:ext cx="2830800" cy="30192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121" name="Google Shape;121;p10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0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accent1"/>
                </a:solidFill>
              </a:defRPr>
            </a:lvl1pPr>
            <a:lvl2pPr lvl="1" rtl="0">
              <a:buNone/>
              <a:defRPr>
                <a:solidFill>
                  <a:schemeClr val="accent1"/>
                </a:solidFill>
              </a:defRPr>
            </a:lvl2pPr>
            <a:lvl3pPr lvl="2" rtl="0">
              <a:buNone/>
              <a:defRPr>
                <a:solidFill>
                  <a:schemeClr val="accent1"/>
                </a:solidFill>
              </a:defRPr>
            </a:lvl3pPr>
            <a:lvl4pPr lvl="3" rtl="0">
              <a:buNone/>
              <a:defRPr>
                <a:solidFill>
                  <a:schemeClr val="accent1"/>
                </a:solidFill>
              </a:defRPr>
            </a:lvl4pPr>
            <a:lvl5pPr lvl="4" rtl="0">
              <a:buNone/>
              <a:defRPr>
                <a:solidFill>
                  <a:schemeClr val="accent1"/>
                </a:solidFill>
              </a:defRPr>
            </a:lvl5pPr>
            <a:lvl6pPr lvl="5" rtl="0">
              <a:buNone/>
              <a:defRPr>
                <a:solidFill>
                  <a:schemeClr val="accent1"/>
                </a:solidFill>
              </a:defRPr>
            </a:lvl6pPr>
            <a:lvl7pPr lvl="6" rtl="0">
              <a:buNone/>
              <a:defRPr>
                <a:solidFill>
                  <a:schemeClr val="accent1"/>
                </a:solidFill>
              </a:defRPr>
            </a:lvl7pPr>
            <a:lvl8pPr lvl="7" rtl="0">
              <a:buNone/>
              <a:defRPr>
                <a:solidFill>
                  <a:schemeClr val="accent1"/>
                </a:solidFill>
              </a:defRPr>
            </a:lvl8pPr>
            <a:lvl9pPr lvl="8" rtl="0">
              <a:buNone/>
              <a:defRPr>
                <a:solidFill>
                  <a:schemeClr val="accent1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48483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oogle Shape;15;p3"/>
          <p:cNvGrpSpPr/>
          <p:nvPr/>
        </p:nvGrpSpPr>
        <p:grpSpPr>
          <a:xfrm>
            <a:off x="-1129488" y="712103"/>
            <a:ext cx="14058190" cy="4586729"/>
            <a:chOff x="-847116" y="591225"/>
            <a:chExt cx="10543642" cy="3440047"/>
          </a:xfrm>
        </p:grpSpPr>
        <p:sp>
          <p:nvSpPr>
            <p:cNvPr id="16" name="Google Shape;16;p3"/>
            <p:cNvSpPr/>
            <p:nvPr/>
          </p:nvSpPr>
          <p:spPr>
            <a:xfrm>
              <a:off x="278002" y="1752528"/>
              <a:ext cx="7944569" cy="1803781"/>
            </a:xfrm>
            <a:prstGeom prst="parallelogram">
              <a:avLst>
                <a:gd name="adj" fmla="val 5499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-847116" y="2227372"/>
              <a:ext cx="1691400" cy="18039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7113129" y="1325881"/>
              <a:ext cx="1691507" cy="1803781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-175747" y="1165593"/>
              <a:ext cx="2241448" cy="2390699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384968" y="591225"/>
              <a:ext cx="943237" cy="1006433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1"/>
                </a:gs>
                <a:gs pos="100000">
                  <a:srgbClr val="02C1D3">
                    <a:alpha val="33725"/>
                  </a:srgbClr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7442811" y="2959969"/>
              <a:ext cx="559354" cy="59633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8354027" y="961274"/>
              <a:ext cx="1342500" cy="1431600"/>
            </a:xfrm>
            <a:prstGeom prst="parallelogram">
              <a:avLst>
                <a:gd name="adj" fmla="val 59001"/>
              </a:avLst>
            </a:prstGeom>
            <a:gradFill>
              <a:gsLst>
                <a:gs pos="0">
                  <a:schemeClr val="accent4"/>
                </a:gs>
                <a:gs pos="100000">
                  <a:schemeClr val="accent5"/>
                </a:gs>
              </a:gsLst>
              <a:lin ang="540001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89"/>
            </a:p>
          </p:txBody>
        </p:sp>
      </p:grpSp>
      <p:sp>
        <p:nvSpPr>
          <p:cNvPr id="23" name="Google Shape;23;p3"/>
          <p:cNvSpPr txBox="1">
            <a:spLocks noGrp="1"/>
          </p:cNvSpPr>
          <p:nvPr>
            <p:ph type="ctrTitle"/>
          </p:nvPr>
        </p:nvSpPr>
        <p:spPr>
          <a:xfrm>
            <a:off x="2387601" y="2799484"/>
            <a:ext cx="7416800" cy="7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1"/>
          </p:nvPr>
        </p:nvSpPr>
        <p:spPr>
          <a:xfrm>
            <a:off x="2387601" y="3704917"/>
            <a:ext cx="7416800" cy="353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>
                <a:solidFill>
                  <a:schemeClr val="accent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24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9067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/>
            </a:gs>
            <a:gs pos="100000">
              <a:schemeClr val="accent5"/>
            </a:gs>
          </a:gsLst>
          <a:lin ang="540001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219433" y="661167"/>
            <a:ext cx="8035600" cy="108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219434" y="2112567"/>
            <a:ext cx="9332800" cy="39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IBM Plex Sans Light"/>
              <a:buChar char="▰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╺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●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○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IBM Plex Sans Light"/>
              <a:buChar char="■"/>
              <a:defRPr sz="2400">
                <a:solidFill>
                  <a:schemeClr val="dk1"/>
                </a:solidFill>
                <a:latin typeface="IBM Plex Sans Light"/>
                <a:ea typeface="IBM Plex Sans Light"/>
                <a:cs typeface="IBM Plex Sans Light"/>
                <a:sym typeface="IBM Plex Sans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410033" y="0"/>
            <a:ext cx="5788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 rtl="0">
              <a:buNone/>
              <a:defRPr sz="1600">
                <a:solidFill>
                  <a:schemeClr val="dk2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205048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" Type="http://schemas.openxmlformats.org/officeDocument/2006/relationships/image" Target="../media/image11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4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465377" y="2996617"/>
            <a:ext cx="10926386" cy="919716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2800" dirty="0"/>
              <a:t>Georgian network tariff regulatory framework</a:t>
            </a:r>
            <a:endParaRPr lang="en-US" sz="12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C62045-2751-4AEE-85CC-ADE0015D4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589" y="108768"/>
            <a:ext cx="1104996" cy="1082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CEFDA3-976D-4581-977C-20C946518B82}"/>
              </a:ext>
            </a:extLst>
          </p:cNvPr>
          <p:cNvSpPr txBox="1"/>
          <p:nvPr/>
        </p:nvSpPr>
        <p:spPr>
          <a:xfrm>
            <a:off x="10188024" y="1190902"/>
            <a:ext cx="166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When balance is achieved</a:t>
            </a:r>
          </a:p>
        </p:txBody>
      </p:sp>
      <p:sp>
        <p:nvSpPr>
          <p:cNvPr id="9" name="Google Shape;179;p18">
            <a:extLst>
              <a:ext uri="{FF2B5EF4-FFF2-40B4-BE49-F238E27FC236}">
                <a16:creationId xmlns:a16="http://schemas.microsoft.com/office/drawing/2014/main" id="{6AB66B7F-971D-44D8-8C33-85036A27A6E1}"/>
              </a:ext>
            </a:extLst>
          </p:cNvPr>
          <p:cNvSpPr txBox="1">
            <a:spLocks/>
          </p:cNvSpPr>
          <p:nvPr/>
        </p:nvSpPr>
        <p:spPr>
          <a:xfrm>
            <a:off x="2018887" y="176239"/>
            <a:ext cx="8154226" cy="94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rriweather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Merriweather"/>
              </a:rPr>
              <a:t>Georgian National Energy and Water Supply Regulatory Commission (GNERC)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5123" y="5424854"/>
            <a:ext cx="10920046" cy="1056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Givi Sanikidze							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Commissioner,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Georgian National Energy and Water Supply Regulatory Commission (GNERC)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864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4144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A7ED5-B756-4BD4-7181-439F9E04A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93935-3223-BB17-4B76-1689ADAC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+mj-lt"/>
              </a:rPr>
              <a:t>Network Tariff Regulatory Framework</a:t>
            </a:r>
            <a:endParaRPr lang="en-US" dirty="0"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2FA683-A895-B475-DD39-6377E482615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600" b="0" i="0" u="none" strike="noStrike" kern="0" cap="none" spc="0" normalizeH="0" baseline="0" noProof="0" smtClean="0">
                <a:ln>
                  <a:noFill/>
                </a:ln>
                <a:solidFill>
                  <a:srgbClr val="757C83"/>
                </a:solidFill>
                <a:effectLst/>
                <a:uLnTx/>
                <a:uFillTx/>
                <a:latin typeface="IBM Plex Sans"/>
                <a:sym typeface="IBM Plex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</a:t>
            </a:fld>
            <a:endParaRPr kumimoji="0" lang="en" sz="1600" b="0" i="0" u="none" strike="noStrike" kern="0" cap="none" spc="0" normalizeH="0" baseline="0" noProof="0">
              <a:ln>
                <a:noFill/>
              </a:ln>
              <a:solidFill>
                <a:srgbClr val="757C83"/>
              </a:solidFill>
              <a:effectLst/>
              <a:uLnTx/>
              <a:uFillTx/>
              <a:latin typeface="IBM Plex Sans"/>
              <a:sym typeface="IBM Plex Sans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586A816-426D-2CB3-76DA-4C2A45E3714C}"/>
              </a:ext>
            </a:extLst>
          </p:cNvPr>
          <p:cNvSpPr txBox="1">
            <a:spLocks/>
          </p:cNvSpPr>
          <p:nvPr/>
        </p:nvSpPr>
        <p:spPr>
          <a:xfrm>
            <a:off x="618473" y="1974273"/>
            <a:ext cx="10791560" cy="1957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Merriweather"/>
              <a:buNone/>
              <a:defRPr sz="2000" b="1" i="0" u="none" strike="noStrike" cap="none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290513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sym typeface="Merriweather"/>
              </a:rPr>
              <a:t>The new network tariff regulatory framework was adopted in 2014 following comprehensive consultations with regulated utilities, field experts, and key stakeholders.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184880"/>
              </a:solidFill>
              <a:effectLst/>
              <a:uLnTx/>
              <a:uFillTx/>
              <a:latin typeface="Calibri body"/>
              <a:sym typeface="Merriweather"/>
            </a:endParaRPr>
          </a:p>
          <a:p>
            <a:pPr lvl="0" indent="290513" algn="just">
              <a:buClr>
                <a:srgbClr val="184880"/>
              </a:buClr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sym typeface="Merriweather"/>
              </a:rPr>
              <a:t>Developed in close collaboration with </a:t>
            </a:r>
            <a:r>
              <a:rPr lang="en-US" kern="0" dirty="0">
                <a:solidFill>
                  <a:srgbClr val="184880"/>
                </a:solidFill>
                <a:latin typeface="Calibri body"/>
              </a:rPr>
              <a:t>Austrian and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sym typeface="Merriweather"/>
              </a:rPr>
              <a:t>Latvian colleagues through an EU Twinning project, the methodology aligns with European best practices and is built on the following principles:</a:t>
            </a:r>
          </a:p>
          <a:p>
            <a:pPr marL="0" marR="0" lvl="0" indent="0" algn="just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Merriweather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184880"/>
              </a:solidFill>
              <a:effectLst/>
              <a:uLnTx/>
              <a:uFillTx/>
              <a:latin typeface="Calibri body"/>
              <a:sym typeface="Merriweather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4880"/>
              </a:buClr>
              <a:buSzPts val="2000"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184880"/>
              </a:solidFill>
              <a:effectLst/>
              <a:uLnTx/>
              <a:uFillTx/>
              <a:latin typeface="Arial"/>
              <a:sym typeface="Merriweather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94749414-7538-2B12-8834-6CDCC0875C69}"/>
              </a:ext>
            </a:extLst>
          </p:cNvPr>
          <p:cNvGrpSpPr/>
          <p:nvPr/>
        </p:nvGrpSpPr>
        <p:grpSpPr>
          <a:xfrm>
            <a:off x="618473" y="3824726"/>
            <a:ext cx="3368732" cy="2305915"/>
            <a:chOff x="618473" y="4146847"/>
            <a:chExt cx="3368732" cy="230591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DAF8F19-A783-579C-84C5-BF1B3CBFE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8473" y="4146847"/>
              <a:ext cx="3368732" cy="2305915"/>
            </a:xfrm>
            <a:prstGeom prst="rect">
              <a:avLst/>
            </a:prstGeom>
            <a:solidFill>
              <a:schemeClr val="accent5"/>
            </a:solidFill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91405B-D0BC-3B8A-9522-7954536FC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344" y="4300544"/>
              <a:ext cx="514350" cy="514350"/>
            </a:xfrm>
            <a:prstGeom prst="rect">
              <a:avLst/>
            </a:prstGeom>
          </p:spPr>
        </p:pic>
        <p:sp>
          <p:nvSpPr>
            <p:cNvPr id="9" name="TextBox 10">
              <a:extLst>
                <a:ext uri="{FF2B5EF4-FFF2-40B4-BE49-F238E27FC236}">
                  <a16:creationId xmlns:a16="http://schemas.microsoft.com/office/drawing/2014/main" id="{C59FF44D-22D9-CEF3-89A1-EC5365C153E4}"/>
                </a:ext>
              </a:extLst>
            </p:cNvPr>
            <p:cNvSpPr txBox="1"/>
            <p:nvPr/>
          </p:nvSpPr>
          <p:spPr>
            <a:xfrm>
              <a:off x="733344" y="4915339"/>
              <a:ext cx="3206963" cy="266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6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pace Grotesk"/>
                  <a:ea typeface="+mn-ea"/>
                  <a:cs typeface="+mn-cs"/>
                  <a:sym typeface="Arial"/>
                </a:rPr>
                <a:t>Full Cost Recovery</a:t>
              </a:r>
            </a:p>
          </p:txBody>
        </p:sp>
        <p:sp>
          <p:nvSpPr>
            <p:cNvPr id="10" name="TextBox 11">
              <a:extLst>
                <a:ext uri="{FF2B5EF4-FFF2-40B4-BE49-F238E27FC236}">
                  <a16:creationId xmlns:a16="http://schemas.microsoft.com/office/drawing/2014/main" id="{626C1F83-5448-5629-408B-5D8D4F489E4E}"/>
                </a:ext>
              </a:extLst>
            </p:cNvPr>
            <p:cNvSpPr txBox="1"/>
            <p:nvPr/>
          </p:nvSpPr>
          <p:spPr>
            <a:xfrm>
              <a:off x="733343" y="5313657"/>
              <a:ext cx="3206957" cy="640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74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Ensuring network operators can recover legitimate, prudently incurred operational expenses (OPEX) and capital investments (CAPEX).</a:t>
              </a: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87FBBA28-BA92-8F27-BFCA-7B40C5471F4B}"/>
                </a:ext>
              </a:extLst>
            </p:cNvPr>
            <p:cNvSpPr txBox="1"/>
            <p:nvPr/>
          </p:nvSpPr>
          <p:spPr>
            <a:xfrm>
              <a:off x="733344" y="6156185"/>
              <a:ext cx="3054250" cy="152400"/>
            </a:xfrm>
            <a:prstGeom prst="rect">
              <a:avLst/>
            </a:prstGeom>
            <a:noFill/>
          </p:spPr>
          <p:txBody>
            <a:bodyPr wrap="square" lIns="128587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75" b="1" i="0" u="none" strike="noStrike" kern="1200" cap="none" spc="0" normalizeH="0" baseline="0" noProof="0" dirty="0">
                  <a:ln>
                    <a:noFill/>
                  </a:ln>
                  <a:solidFill>
                    <a:srgbClr val="34D399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FINANCIAL VIABILITY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ACA5735-155D-DB21-3649-79465711E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6219" y="4422637"/>
              <a:ext cx="228600" cy="2286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9A077C0-FBAA-6B86-CA68-55F8A519901F}"/>
              </a:ext>
            </a:extLst>
          </p:cNvPr>
          <p:cNvGrpSpPr/>
          <p:nvPr/>
        </p:nvGrpSpPr>
        <p:grpSpPr>
          <a:xfrm>
            <a:off x="4330676" y="3814335"/>
            <a:ext cx="3368887" cy="2305915"/>
            <a:chOff x="4330676" y="4136456"/>
            <a:chExt cx="3368887" cy="230591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A0802F4-32A4-FC30-B0BF-BA69DA528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30676" y="4136456"/>
              <a:ext cx="3368874" cy="2305915"/>
            </a:xfrm>
            <a:prstGeom prst="rect">
              <a:avLst/>
            </a:prstGeom>
            <a:solidFill>
              <a:schemeClr val="accent5"/>
            </a:solidFill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D690701-4E8A-7C33-D139-E1962C5D1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492444" y="4290153"/>
              <a:ext cx="514350" cy="514350"/>
            </a:xfrm>
            <a:prstGeom prst="rect">
              <a:avLst/>
            </a:prstGeom>
          </p:spPr>
        </p:pic>
        <p:sp>
          <p:nvSpPr>
            <p:cNvPr id="13" name="TextBox 14">
              <a:extLst>
                <a:ext uri="{FF2B5EF4-FFF2-40B4-BE49-F238E27FC236}">
                  <a16:creationId xmlns:a16="http://schemas.microsoft.com/office/drawing/2014/main" id="{BD47E87A-DF8A-FE68-7615-403FD6E410A1}"/>
                </a:ext>
              </a:extLst>
            </p:cNvPr>
            <p:cNvSpPr txBox="1"/>
            <p:nvPr/>
          </p:nvSpPr>
          <p:spPr>
            <a:xfrm>
              <a:off x="4492444" y="4904948"/>
              <a:ext cx="3207119" cy="266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65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pace Grotesk"/>
                  <a:ea typeface="+mn-ea"/>
                  <a:cs typeface="+mn-cs"/>
                  <a:sym typeface="Arial"/>
                </a:rPr>
                <a:t>Fair Investor Return</a:t>
              </a:r>
            </a:p>
          </p:txBody>
        </p:sp>
        <p:sp>
          <p:nvSpPr>
            <p:cNvPr id="14" name="TextBox 15">
              <a:extLst>
                <a:ext uri="{FF2B5EF4-FFF2-40B4-BE49-F238E27FC236}">
                  <a16:creationId xmlns:a16="http://schemas.microsoft.com/office/drawing/2014/main" id="{F04FF757-ECC5-2E0B-A7ED-15DFC8BB1BEC}"/>
                </a:ext>
              </a:extLst>
            </p:cNvPr>
            <p:cNvSpPr txBox="1"/>
            <p:nvPr/>
          </p:nvSpPr>
          <p:spPr>
            <a:xfrm>
              <a:off x="4492444" y="5324048"/>
              <a:ext cx="3207113" cy="6401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74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Generating a reasonable, risk-adjusted rate of return on invested capital to incentivize continuous grid expansion and modernization.</a:t>
              </a:r>
            </a:p>
          </p:txBody>
        </p:sp>
        <p:sp>
          <p:nvSpPr>
            <p:cNvPr id="15" name="TextBox 16">
              <a:extLst>
                <a:ext uri="{FF2B5EF4-FFF2-40B4-BE49-F238E27FC236}">
                  <a16:creationId xmlns:a16="http://schemas.microsoft.com/office/drawing/2014/main" id="{DF8AE12F-E302-E143-9B4B-C5828522FBCF}"/>
                </a:ext>
              </a:extLst>
            </p:cNvPr>
            <p:cNvSpPr txBox="1"/>
            <p:nvPr/>
          </p:nvSpPr>
          <p:spPr>
            <a:xfrm>
              <a:off x="4492444" y="6145794"/>
              <a:ext cx="3054399" cy="152400"/>
            </a:xfrm>
            <a:prstGeom prst="rect">
              <a:avLst/>
            </a:prstGeom>
            <a:noFill/>
          </p:spPr>
          <p:txBody>
            <a:bodyPr wrap="square" lIns="147637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75" b="1" i="0" u="none" strike="noStrike" kern="1200" cap="none" spc="0" normalizeH="0" baseline="0" noProof="0" dirty="0">
                  <a:ln>
                    <a:noFill/>
                  </a:ln>
                  <a:solidFill>
                    <a:srgbClr val="FBBF24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RAB × WACC MECHANISM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A0B21E0-1C7B-E2DA-5DEB-136B39468B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621032" y="4412246"/>
              <a:ext cx="257175" cy="2286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EEBCC5F-9C3E-4BA6-AB77-1CAAFBA03D73}"/>
              </a:ext>
            </a:extLst>
          </p:cNvPr>
          <p:cNvGrpSpPr/>
          <p:nvPr/>
        </p:nvGrpSpPr>
        <p:grpSpPr>
          <a:xfrm>
            <a:off x="8089925" y="3814334"/>
            <a:ext cx="3368732" cy="2305915"/>
            <a:chOff x="8089925" y="3814334"/>
            <a:chExt cx="3368732" cy="230591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8AD207E-B89E-03BA-F3E2-AA6608F90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089925" y="3814334"/>
              <a:ext cx="3368731" cy="2305915"/>
            </a:xfrm>
            <a:prstGeom prst="rect">
              <a:avLst/>
            </a:prstGeom>
            <a:solidFill>
              <a:schemeClr val="accent5"/>
            </a:solidFill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EE69981-DB57-2409-B08D-2A15F1091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251694" y="3968032"/>
              <a:ext cx="514350" cy="514350"/>
            </a:xfrm>
            <a:prstGeom prst="rect">
              <a:avLst/>
            </a:prstGeom>
          </p:spPr>
        </p:pic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16C17346-6545-36C3-50A0-3F58945EAE97}"/>
                </a:ext>
              </a:extLst>
            </p:cNvPr>
            <p:cNvSpPr txBox="1"/>
            <p:nvPr/>
          </p:nvSpPr>
          <p:spPr>
            <a:xfrm>
              <a:off x="8251694" y="4582827"/>
              <a:ext cx="3206963" cy="2667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6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Space Grotesk"/>
                  <a:ea typeface="+mn-ea"/>
                  <a:cs typeface="+mn-cs"/>
                  <a:sym typeface="Arial"/>
                </a:rPr>
                <a:t>Consumer Protection</a:t>
              </a:r>
            </a:p>
          </p:txBody>
        </p:sp>
        <p:sp>
          <p:nvSpPr>
            <p:cNvPr id="18" name="TextBox 19">
              <a:extLst>
                <a:ext uri="{FF2B5EF4-FFF2-40B4-BE49-F238E27FC236}">
                  <a16:creationId xmlns:a16="http://schemas.microsoft.com/office/drawing/2014/main" id="{A132B818-9B45-FB38-9DFA-FDF1024E3EE9}"/>
                </a:ext>
              </a:extLst>
            </p:cNvPr>
            <p:cNvSpPr txBox="1"/>
            <p:nvPr/>
          </p:nvSpPr>
          <p:spPr>
            <a:xfrm>
              <a:off x="8251693" y="4981145"/>
              <a:ext cx="3206957" cy="4209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ts val="174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Safeguarding end-consumers from monopolistic pric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ing</a:t>
              </a: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and deteriorating service quality</a:t>
              </a:r>
              <a:r>
                <a:rPr kumimoji="0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.</a:t>
              </a:r>
            </a:p>
          </p:txBody>
        </p:sp>
        <p:sp>
          <p:nvSpPr>
            <p:cNvPr id="19" name="TextBox 20">
              <a:extLst>
                <a:ext uri="{FF2B5EF4-FFF2-40B4-BE49-F238E27FC236}">
                  <a16:creationId xmlns:a16="http://schemas.microsoft.com/office/drawing/2014/main" id="{939EB52D-123C-E1E9-5DF2-C3B63F55D6A9}"/>
                </a:ext>
              </a:extLst>
            </p:cNvPr>
            <p:cNvSpPr txBox="1"/>
            <p:nvPr/>
          </p:nvSpPr>
          <p:spPr>
            <a:xfrm>
              <a:off x="8251694" y="5823673"/>
              <a:ext cx="3054250" cy="152400"/>
            </a:xfrm>
            <a:prstGeom prst="rect">
              <a:avLst/>
            </a:prstGeom>
            <a:noFill/>
          </p:spPr>
          <p:txBody>
            <a:bodyPr wrap="square" lIns="109537" tIns="0" rIns="0" bIns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975" b="1" i="0" u="none" strike="noStrike" kern="1200" cap="none" spc="0" normalizeH="0" baseline="0" noProof="0" dirty="0">
                  <a:ln>
                    <a:noFill/>
                  </a:ln>
                  <a:solidFill>
                    <a:srgbClr val="22D3EE"/>
                  </a:solidFill>
                  <a:effectLst/>
                  <a:uLnTx/>
                  <a:uFillTx/>
                  <a:latin typeface="Plus Jakarta Sans"/>
                  <a:ea typeface="+mn-ea"/>
                  <a:cs typeface="+mn-cs"/>
                  <a:sym typeface="Arial"/>
                </a:rPr>
                <a:t>ANTI-MONOPOLY GUARD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1B04BFE-2AD9-6D11-8EA6-15E717491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65994" y="4090125"/>
              <a:ext cx="285750" cy="228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477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A375F-5743-B61D-C2CC-D9EF65296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A26F-66BE-280C-9D44-06E27035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433" y="661167"/>
            <a:ext cx="8828576" cy="1084000"/>
          </a:xfrm>
        </p:spPr>
        <p:txBody>
          <a:bodyPr/>
          <a:lstStyle/>
          <a:p>
            <a:r>
              <a:rPr lang="en-US" sz="3200" dirty="0">
                <a:latin typeface="+mj-lt"/>
              </a:rPr>
              <a:t>Core Building Blocks of the Tariff Framework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4FE3D8-FAD6-C131-0AED-F1DBBD04DB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600" b="0" i="0" u="none" strike="noStrike" kern="0" cap="none" spc="0" normalizeH="0" baseline="0" noProof="0" smtClean="0">
                <a:ln>
                  <a:noFill/>
                </a:ln>
                <a:solidFill>
                  <a:srgbClr val="757C83"/>
                </a:solidFill>
                <a:effectLst/>
                <a:uLnTx/>
                <a:uFillTx/>
                <a:latin typeface="IBM Plex Sans"/>
                <a:sym typeface="IBM Plex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</a:t>
            </a:fld>
            <a:endParaRPr kumimoji="0" lang="en" sz="1600" b="0" i="0" u="none" strike="noStrike" kern="0" cap="none" spc="0" normalizeH="0" baseline="0" noProof="0">
              <a:ln>
                <a:noFill/>
              </a:ln>
              <a:solidFill>
                <a:srgbClr val="757C83"/>
              </a:solidFill>
              <a:effectLst/>
              <a:uLnTx/>
              <a:uFillTx/>
              <a:latin typeface="IBM Plex Sans"/>
              <a:sym typeface="IBM Plex San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5F67A41-59B9-30D3-57FE-FC61BBFCA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557212"/>
            <a:ext cx="128587" cy="123825"/>
          </a:xfrm>
          <a:prstGeom prst="rect">
            <a:avLst/>
          </a:prstGeom>
        </p:spPr>
      </p:pic>
      <p:sp>
        <p:nvSpPr>
          <p:cNvPr id="35" name="TextBox 36">
            <a:extLst>
              <a:ext uri="{FF2B5EF4-FFF2-40B4-BE49-F238E27FC236}">
                <a16:creationId xmlns:a16="http://schemas.microsoft.com/office/drawing/2014/main" id="{CBEB98EB-DA50-1E16-834B-E2573C846629}"/>
              </a:ext>
            </a:extLst>
          </p:cNvPr>
          <p:cNvSpPr txBox="1"/>
          <p:nvPr/>
        </p:nvSpPr>
        <p:spPr>
          <a:xfrm>
            <a:off x="8880425" y="2625112"/>
            <a:ext cx="19495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 SemiBold"/>
                <a:ea typeface="+mn-ea"/>
                <a:cs typeface="+mn-cs"/>
                <a:sym typeface="Arial"/>
              </a:rPr>
              <a:t>Investment Incentives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84EEE0B9-41B1-6BC2-247E-123B17277CEE}"/>
              </a:ext>
            </a:extLst>
          </p:cNvPr>
          <p:cNvSpPr txBox="1"/>
          <p:nvPr/>
        </p:nvSpPr>
        <p:spPr>
          <a:xfrm>
            <a:off x="1091046" y="2021238"/>
            <a:ext cx="86452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cs typeface="Arial"/>
                <a:sym typeface="Merriweather"/>
              </a:rPr>
              <a:t>Multi-Year Predictability, Efficiency Incentives and Infrastructure Investment</a:t>
            </a:r>
          </a:p>
        </p:txBody>
      </p:sp>
      <p:pic>
        <p:nvPicPr>
          <p:cNvPr id="193" name="Picture 192" descr="image.png">
            <a:extLst>
              <a:ext uri="{FF2B5EF4-FFF2-40B4-BE49-F238E27FC236}">
                <a16:creationId xmlns:a16="http://schemas.microsoft.com/office/drawing/2014/main" id="{7BF624A8-9AB8-104D-FD71-2F8549243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363" y="5340389"/>
            <a:ext cx="123825" cy="123825"/>
          </a:xfrm>
          <a:prstGeom prst="rect">
            <a:avLst/>
          </a:prstGeom>
        </p:spPr>
      </p:pic>
      <p:sp>
        <p:nvSpPr>
          <p:cNvPr id="211" name="TextBox 210">
            <a:extLst>
              <a:ext uri="{FF2B5EF4-FFF2-40B4-BE49-F238E27FC236}">
                <a16:creationId xmlns:a16="http://schemas.microsoft.com/office/drawing/2014/main" id="{77BD4502-75C0-D056-752A-9F585338577D}"/>
              </a:ext>
            </a:extLst>
          </p:cNvPr>
          <p:cNvSpPr txBox="1"/>
          <p:nvPr/>
        </p:nvSpPr>
        <p:spPr>
          <a:xfrm>
            <a:off x="5144988" y="3278598"/>
            <a:ext cx="1800375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 SemiBold"/>
                <a:cs typeface="Arial"/>
                <a:sym typeface="Arial"/>
              </a:rPr>
              <a:t>Hybrid Architecture</a:t>
            </a: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id="{FDCC45AD-1B64-503C-C105-2FFBEE47400A}"/>
              </a:ext>
            </a:extLst>
          </p:cNvPr>
          <p:cNvSpPr txBox="1"/>
          <p:nvPr/>
        </p:nvSpPr>
        <p:spPr>
          <a:xfrm>
            <a:off x="8880425" y="3260442"/>
            <a:ext cx="1832602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 SemiBold"/>
                <a:cs typeface="Arial"/>
                <a:sym typeface="Arial"/>
              </a:rPr>
              <a:t>Investment Incentives</a:t>
            </a:r>
          </a:p>
        </p:txBody>
      </p:sp>
      <p:pic>
        <p:nvPicPr>
          <p:cNvPr id="235" name="Picture 234" descr="image.png">
            <a:extLst>
              <a:ext uri="{FF2B5EF4-FFF2-40B4-BE49-F238E27FC236}">
                <a16:creationId xmlns:a16="http://schemas.microsoft.com/office/drawing/2014/main" id="{A08E49DB-8C20-2C9C-8237-846D25D726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3780670"/>
            <a:ext cx="114300" cy="114300"/>
          </a:xfrm>
          <a:prstGeom prst="rect">
            <a:avLst/>
          </a:prstGeom>
        </p:spPr>
      </p:pic>
      <p:pic>
        <p:nvPicPr>
          <p:cNvPr id="243" name="Picture 242" descr="image.png">
            <a:extLst>
              <a:ext uri="{FF2B5EF4-FFF2-40B4-BE49-F238E27FC236}">
                <a16:creationId xmlns:a16="http://schemas.microsoft.com/office/drawing/2014/main" id="{96B079B4-F6CC-BDE9-CF69-466F86753C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7975" y="3780670"/>
            <a:ext cx="114300" cy="114300"/>
          </a:xfrm>
          <a:prstGeom prst="rect">
            <a:avLst/>
          </a:prstGeom>
        </p:spPr>
      </p:pic>
      <p:pic>
        <p:nvPicPr>
          <p:cNvPr id="245" name="Picture 244" descr="image.png">
            <a:extLst>
              <a:ext uri="{FF2B5EF4-FFF2-40B4-BE49-F238E27FC236}">
                <a16:creationId xmlns:a16="http://schemas.microsoft.com/office/drawing/2014/main" id="{A3C26A73-4248-CC3F-05CB-EC6B61200A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975" y="4505761"/>
            <a:ext cx="114300" cy="114300"/>
          </a:xfrm>
          <a:prstGeom prst="rect">
            <a:avLst/>
          </a:prstGeom>
        </p:spPr>
      </p:pic>
      <p:grpSp>
        <p:nvGrpSpPr>
          <p:cNvPr id="293" name="Group 292">
            <a:extLst>
              <a:ext uri="{FF2B5EF4-FFF2-40B4-BE49-F238E27FC236}">
                <a16:creationId xmlns:a16="http://schemas.microsoft.com/office/drawing/2014/main" id="{6CF494AE-D9CA-6805-A3A2-A3243A9C9801}"/>
              </a:ext>
            </a:extLst>
          </p:cNvPr>
          <p:cNvGrpSpPr/>
          <p:nvPr/>
        </p:nvGrpSpPr>
        <p:grpSpPr>
          <a:xfrm>
            <a:off x="8089850" y="2879692"/>
            <a:ext cx="3530500" cy="2936081"/>
            <a:chOff x="8089850" y="2890083"/>
            <a:chExt cx="3530500" cy="2936081"/>
          </a:xfrm>
        </p:grpSpPr>
        <p:pic>
          <p:nvPicPr>
            <p:cNvPr id="181" name="Picture 180" descr="image.png">
              <a:extLst>
                <a:ext uri="{FF2B5EF4-FFF2-40B4-BE49-F238E27FC236}">
                  <a16:creationId xmlns:a16="http://schemas.microsoft.com/office/drawing/2014/main" id="{3E6B9E0A-5A2D-1CA5-8D29-3B4A02A79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089850" y="2890083"/>
              <a:ext cx="3530500" cy="2936081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</p:pic>
        <p:pic>
          <p:nvPicPr>
            <p:cNvPr id="191" name="Picture 190" descr="image.png">
              <a:extLst>
                <a:ext uri="{FF2B5EF4-FFF2-40B4-BE49-F238E27FC236}">
                  <a16:creationId xmlns:a16="http://schemas.microsoft.com/office/drawing/2014/main" id="{37DCA7F7-DF8A-AE28-0D69-35AB1B31680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7975" y="3156783"/>
              <a:ext cx="438150" cy="438150"/>
            </a:xfrm>
            <a:prstGeom prst="rect">
              <a:avLst/>
            </a:prstGeom>
          </p:spPr>
        </p:pic>
        <p:pic>
          <p:nvPicPr>
            <p:cNvPr id="221" name="Picture 220" descr="image.png">
              <a:extLst>
                <a:ext uri="{FF2B5EF4-FFF2-40B4-BE49-F238E27FC236}">
                  <a16:creationId xmlns:a16="http://schemas.microsoft.com/office/drawing/2014/main" id="{79B668E4-63BA-01D5-9263-5F3D3FA804C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51800" y="3280608"/>
              <a:ext cx="190500" cy="190500"/>
            </a:xfrm>
            <a:prstGeom prst="rect">
              <a:avLst/>
            </a:prstGeom>
          </p:spPr>
        </p:pic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2995D955-765B-7AB3-8C03-1D23C8B32B19}"/>
                </a:ext>
              </a:extLst>
            </p:cNvPr>
            <p:cNvSpPr txBox="1"/>
            <p:nvPr/>
          </p:nvSpPr>
          <p:spPr>
            <a:xfrm>
              <a:off x="8880425" y="3423483"/>
              <a:ext cx="1333500" cy="15240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975" b="0" i="0" u="none" strike="noStrike" kern="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Plus Jakarta Sans SemiBold"/>
                <a:cs typeface="Arial"/>
                <a:sym typeface="Arial"/>
              </a:endParaRPr>
            </a:p>
          </p:txBody>
        </p:sp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DCDCFF24-4B14-0666-3508-4E799F167A25}"/>
                </a:ext>
              </a:extLst>
            </p:cNvPr>
            <p:cNvSpPr txBox="1"/>
            <p:nvPr/>
          </p:nvSpPr>
          <p:spPr>
            <a:xfrm>
              <a:off x="8518475" y="3747333"/>
              <a:ext cx="2863750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Bankable WACC Rates</a:t>
              </a:r>
            </a:p>
          </p:txBody>
        </p:sp>
        <p:sp>
          <p:nvSpPr>
            <p:cNvPr id="229" name="TextBox 228">
              <a:extLst>
                <a:ext uri="{FF2B5EF4-FFF2-40B4-BE49-F238E27FC236}">
                  <a16:creationId xmlns:a16="http://schemas.microsoft.com/office/drawing/2014/main" id="{01CA9FCC-32C0-8FC0-C559-306979434405}"/>
                </a:ext>
              </a:extLst>
            </p:cNvPr>
            <p:cNvSpPr txBox="1"/>
            <p:nvPr/>
          </p:nvSpPr>
          <p:spPr>
            <a:xfrm>
              <a:off x="8518475" y="3966408"/>
              <a:ext cx="2863750" cy="3726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012" b="0" i="0" u="none" strike="noStrike" kern="0" cap="none" spc="0" normalizeH="0" baseline="0" noProof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Attracts commercial private capital and long-term debt financing.</a:t>
              </a:r>
            </a:p>
          </p:txBody>
        </p:sp>
        <p:sp>
          <p:nvSpPr>
            <p:cNvPr id="231" name="TextBox 230">
              <a:extLst>
                <a:ext uri="{FF2B5EF4-FFF2-40B4-BE49-F238E27FC236}">
                  <a16:creationId xmlns:a16="http://schemas.microsoft.com/office/drawing/2014/main" id="{AB831213-FA74-DFFB-CB8D-C30046BC35C7}"/>
                </a:ext>
              </a:extLst>
            </p:cNvPr>
            <p:cNvSpPr txBox="1"/>
            <p:nvPr/>
          </p:nvSpPr>
          <p:spPr>
            <a:xfrm>
              <a:off x="8518475" y="4472424"/>
              <a:ext cx="2863750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Infrastructure Growth</a:t>
              </a: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1A547D5D-E646-6EDC-A2C2-17DF5D44F290}"/>
                </a:ext>
              </a:extLst>
            </p:cNvPr>
            <p:cNvSpPr txBox="1"/>
            <p:nvPr/>
          </p:nvSpPr>
          <p:spPr>
            <a:xfrm>
              <a:off x="8518475" y="4691499"/>
              <a:ext cx="2863750" cy="37093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Unlocks grid modernization</a:t>
              </a:r>
              <a:r>
                <a:rPr kumimoji="0" lang="en-US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 and </a:t>
              </a:r>
              <a:r>
                <a:rPr kumimoji="0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renewable integration.</a:t>
              </a:r>
            </a:p>
          </p:txBody>
        </p:sp>
        <p:pic>
          <p:nvPicPr>
            <p:cNvPr id="249" name="Picture 248" descr="image.png">
              <a:extLst>
                <a:ext uri="{FF2B5EF4-FFF2-40B4-BE49-F238E27FC236}">
                  <a16:creationId xmlns:a16="http://schemas.microsoft.com/office/drawing/2014/main" id="{2C910FDA-3D94-8B3D-E201-2A6A46B25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442125" y="5216560"/>
              <a:ext cx="3054250" cy="371475"/>
            </a:xfrm>
            <a:prstGeom prst="rect">
              <a:avLst/>
            </a:prstGeom>
          </p:spPr>
        </p:pic>
      </p:grpSp>
      <p:grpSp>
        <p:nvGrpSpPr>
          <p:cNvPr id="290" name="Group 289">
            <a:extLst>
              <a:ext uri="{FF2B5EF4-FFF2-40B4-BE49-F238E27FC236}">
                <a16:creationId xmlns:a16="http://schemas.microsoft.com/office/drawing/2014/main" id="{93C22A53-AD81-2244-8CD8-F35EA31AAD1A}"/>
              </a:ext>
            </a:extLst>
          </p:cNvPr>
          <p:cNvGrpSpPr/>
          <p:nvPr/>
        </p:nvGrpSpPr>
        <p:grpSpPr>
          <a:xfrm>
            <a:off x="571500" y="2879692"/>
            <a:ext cx="3530500" cy="2936081"/>
            <a:chOff x="571500" y="2890083"/>
            <a:chExt cx="3530500" cy="2936081"/>
          </a:xfrm>
        </p:grpSpPr>
        <p:pic>
          <p:nvPicPr>
            <p:cNvPr id="177" name="Picture 176" descr="image.png">
              <a:extLst>
                <a:ext uri="{FF2B5EF4-FFF2-40B4-BE49-F238E27FC236}">
                  <a16:creationId xmlns:a16="http://schemas.microsoft.com/office/drawing/2014/main" id="{4E3F78EF-049D-6B03-2A2D-C30CBE613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1500" y="2890083"/>
              <a:ext cx="3530500" cy="2936081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</p:pic>
        <p:pic>
          <p:nvPicPr>
            <p:cNvPr id="183" name="Picture 182" descr="image.png">
              <a:extLst>
                <a:ext uri="{FF2B5EF4-FFF2-40B4-BE49-F238E27FC236}">
                  <a16:creationId xmlns:a16="http://schemas.microsoft.com/office/drawing/2014/main" id="{611352A4-F7AE-772F-114E-4A6AB0C31E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09625" y="5216564"/>
              <a:ext cx="3054250" cy="371475"/>
            </a:xfrm>
            <a:prstGeom prst="rect">
              <a:avLst/>
            </a:prstGeom>
          </p:spPr>
        </p:pic>
        <p:pic>
          <p:nvPicPr>
            <p:cNvPr id="185" name="Picture 184" descr="image.png">
              <a:extLst>
                <a:ext uri="{FF2B5EF4-FFF2-40B4-BE49-F238E27FC236}">
                  <a16:creationId xmlns:a16="http://schemas.microsoft.com/office/drawing/2014/main" id="{D025018C-22C4-1E08-B327-AA9262E148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09625" y="3156783"/>
              <a:ext cx="438150" cy="438150"/>
            </a:xfrm>
            <a:prstGeom prst="rect">
              <a:avLst/>
            </a:prstGeom>
          </p:spPr>
        </p:pic>
        <p:pic>
          <p:nvPicPr>
            <p:cNvPr id="195" name="Picture 194" descr="image.png">
              <a:extLst>
                <a:ext uri="{FF2B5EF4-FFF2-40B4-BE49-F238E27FC236}">
                  <a16:creationId xmlns:a16="http://schemas.microsoft.com/office/drawing/2014/main" id="{E8E745C8-DCA7-0FE2-F6C0-8D7164C2F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42975" y="3280608"/>
              <a:ext cx="171450" cy="190500"/>
            </a:xfrm>
            <a:prstGeom prst="rect">
              <a:avLst/>
            </a:prstGeom>
          </p:spPr>
        </p:pic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CB759DD1-89E9-BA75-F179-CBADCFDACEA3}"/>
                </a:ext>
              </a:extLst>
            </p:cNvPr>
            <p:cNvSpPr txBox="1"/>
            <p:nvPr/>
          </p:nvSpPr>
          <p:spPr>
            <a:xfrm>
              <a:off x="1381125" y="3260442"/>
              <a:ext cx="1419076" cy="2308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lus Jakarta Sans SemiBold"/>
                  <a:cs typeface="Arial"/>
                  <a:sym typeface="Arial"/>
                </a:rPr>
                <a:t>5-Year Horizon</a:t>
              </a:r>
            </a:p>
          </p:txBody>
        </p:sp>
        <p:sp>
          <p:nvSpPr>
            <p:cNvPr id="201" name="TextBox 200">
              <a:extLst>
                <a:ext uri="{FF2B5EF4-FFF2-40B4-BE49-F238E27FC236}">
                  <a16:creationId xmlns:a16="http://schemas.microsoft.com/office/drawing/2014/main" id="{635343C4-11E8-DB92-9FB9-6F867C10E76D}"/>
                </a:ext>
              </a:extLst>
            </p:cNvPr>
            <p:cNvSpPr txBox="1"/>
            <p:nvPr/>
          </p:nvSpPr>
          <p:spPr>
            <a:xfrm>
              <a:off x="1000125" y="3747333"/>
              <a:ext cx="2863750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5-Year Control Period</a:t>
              </a: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3F728363-332E-E6F9-69E0-E81E963D3D60}"/>
                </a:ext>
              </a:extLst>
            </p:cNvPr>
            <p:cNvSpPr txBox="1"/>
            <p:nvPr/>
          </p:nvSpPr>
          <p:spPr>
            <a:xfrm>
              <a:off x="1000125" y="3966408"/>
              <a:ext cx="2863750" cy="3726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012" b="0" i="0" u="none" strike="noStrike" kern="0" cap="none" spc="0" normalizeH="0" baseline="0" noProof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Ensures medium-term rate stability and predictable investor horizons.</a:t>
              </a: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136BEE14-06B8-4885-E5A8-5688480B51F6}"/>
                </a:ext>
              </a:extLst>
            </p:cNvPr>
            <p:cNvSpPr txBox="1"/>
            <p:nvPr/>
          </p:nvSpPr>
          <p:spPr>
            <a:xfrm>
              <a:off x="1000125" y="4472424"/>
              <a:ext cx="2863750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Intra-Period Rules</a:t>
              </a: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B4C68A65-875C-2FC3-5148-EAA1E11038FC}"/>
                </a:ext>
              </a:extLst>
            </p:cNvPr>
            <p:cNvSpPr txBox="1"/>
            <p:nvPr/>
          </p:nvSpPr>
          <p:spPr>
            <a:xfrm>
              <a:off x="1000125" y="4691499"/>
              <a:ext cx="2863750" cy="3726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Adjusts for macro shocks</a:t>
              </a:r>
              <a:r>
                <a:rPr kumimoji="0" lang="en-US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, inflation and exogenous costs.</a:t>
              </a:r>
              <a:endParaRPr kumimoji="0" sz="1012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Plus Jakarta Sans"/>
                <a:cs typeface="Arial"/>
                <a:sym typeface="Arial"/>
              </a:endParaRPr>
            </a:p>
          </p:txBody>
        </p:sp>
        <p:pic>
          <p:nvPicPr>
            <p:cNvPr id="237" name="Picture 236" descr="image.png">
              <a:extLst>
                <a:ext uri="{FF2B5EF4-FFF2-40B4-BE49-F238E27FC236}">
                  <a16:creationId xmlns:a16="http://schemas.microsoft.com/office/drawing/2014/main" id="{F14EC906-0A2A-458A-2B2F-9443054A86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09625" y="4505761"/>
              <a:ext cx="114300" cy="114300"/>
            </a:xfrm>
            <a:prstGeom prst="rect">
              <a:avLst/>
            </a:prstGeom>
          </p:spPr>
        </p:pic>
        <p:pic>
          <p:nvPicPr>
            <p:cNvPr id="251" name="Picture 250" descr="image.png">
              <a:extLst>
                <a:ext uri="{FF2B5EF4-FFF2-40B4-BE49-F238E27FC236}">
                  <a16:creationId xmlns:a16="http://schemas.microsoft.com/office/drawing/2014/main" id="{A9625360-848F-DBCA-3777-F45A7EEE96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219433" y="5340386"/>
              <a:ext cx="123825" cy="123825"/>
            </a:xfrm>
            <a:prstGeom prst="rect">
              <a:avLst/>
            </a:prstGeom>
          </p:spPr>
        </p:pic>
      </p:grpSp>
      <p:pic>
        <p:nvPicPr>
          <p:cNvPr id="277" name="Picture 276" descr="image.png">
            <a:extLst>
              <a:ext uri="{FF2B5EF4-FFF2-40B4-BE49-F238E27FC236}">
                <a16:creationId xmlns:a16="http://schemas.microsoft.com/office/drawing/2014/main" id="{23B34C54-EB7D-AD3F-965B-FDD3A8BF5E7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568725" y="3770281"/>
            <a:ext cx="114300" cy="114300"/>
          </a:xfrm>
          <a:prstGeom prst="rect">
            <a:avLst/>
          </a:prstGeom>
        </p:spPr>
      </p:pic>
      <p:grpSp>
        <p:nvGrpSpPr>
          <p:cNvPr id="292" name="Group 291">
            <a:extLst>
              <a:ext uri="{FF2B5EF4-FFF2-40B4-BE49-F238E27FC236}">
                <a16:creationId xmlns:a16="http://schemas.microsoft.com/office/drawing/2014/main" id="{5736DFA9-09D7-5005-1830-5332F73DC20A}"/>
              </a:ext>
            </a:extLst>
          </p:cNvPr>
          <p:cNvGrpSpPr/>
          <p:nvPr/>
        </p:nvGrpSpPr>
        <p:grpSpPr>
          <a:xfrm>
            <a:off x="4340125" y="2871032"/>
            <a:ext cx="3530500" cy="2936081"/>
            <a:chOff x="4340125" y="2871032"/>
            <a:chExt cx="3530500" cy="2936081"/>
          </a:xfrm>
        </p:grpSpPr>
        <p:pic>
          <p:nvPicPr>
            <p:cNvPr id="259" name="Picture 258" descr="image.png">
              <a:extLst>
                <a:ext uri="{FF2B5EF4-FFF2-40B4-BE49-F238E27FC236}">
                  <a16:creationId xmlns:a16="http://schemas.microsoft.com/office/drawing/2014/main" id="{538772B0-D68E-5507-09BA-DF8E078EDB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340125" y="2871032"/>
              <a:ext cx="3530500" cy="2936081"/>
            </a:xfrm>
            <a:prstGeom prst="rect">
              <a:avLst/>
            </a:prstGeom>
            <a:solidFill>
              <a:schemeClr val="tx1">
                <a:lumMod val="90000"/>
                <a:lumOff val="10000"/>
              </a:schemeClr>
            </a:solidFill>
          </p:spPr>
        </p:pic>
        <p:pic>
          <p:nvPicPr>
            <p:cNvPr id="261" name="Picture 260" descr="image.png">
              <a:extLst>
                <a:ext uri="{FF2B5EF4-FFF2-40B4-BE49-F238E27FC236}">
                  <a16:creationId xmlns:a16="http://schemas.microsoft.com/office/drawing/2014/main" id="{42E2227C-5038-002A-71F7-9F9FC5A64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568725" y="5206175"/>
              <a:ext cx="3054399" cy="371475"/>
            </a:xfrm>
            <a:prstGeom prst="rect">
              <a:avLst/>
            </a:prstGeom>
          </p:spPr>
        </p:pic>
        <p:pic>
          <p:nvPicPr>
            <p:cNvPr id="263" name="Picture 262" descr="image.png">
              <a:extLst>
                <a:ext uri="{FF2B5EF4-FFF2-40B4-BE49-F238E27FC236}">
                  <a16:creationId xmlns:a16="http://schemas.microsoft.com/office/drawing/2014/main" id="{029355DD-C676-0466-3087-32ACE7E6F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568725" y="3146394"/>
              <a:ext cx="438150" cy="438150"/>
            </a:xfrm>
            <a:prstGeom prst="rect">
              <a:avLst/>
            </a:prstGeom>
          </p:spPr>
        </p:pic>
        <p:pic>
          <p:nvPicPr>
            <p:cNvPr id="265" name="Picture 264" descr="image.png">
              <a:extLst>
                <a:ext uri="{FF2B5EF4-FFF2-40B4-BE49-F238E27FC236}">
                  <a16:creationId xmlns:a16="http://schemas.microsoft.com/office/drawing/2014/main" id="{AE86B6EF-227B-3A96-E5BE-14D5AEABF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913450" y="5330000"/>
              <a:ext cx="123825" cy="123825"/>
            </a:xfrm>
            <a:prstGeom prst="rect">
              <a:avLst/>
            </a:prstGeom>
          </p:spPr>
        </p:pic>
        <p:pic>
          <p:nvPicPr>
            <p:cNvPr id="267" name="Picture 266" descr="image.png">
              <a:extLst>
                <a:ext uri="{FF2B5EF4-FFF2-40B4-BE49-F238E27FC236}">
                  <a16:creationId xmlns:a16="http://schemas.microsoft.com/office/drawing/2014/main" id="{491857E3-E239-1901-5833-057A241A7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4668738" y="3270219"/>
              <a:ext cx="238125" cy="190500"/>
            </a:xfrm>
            <a:prstGeom prst="rect">
              <a:avLst/>
            </a:prstGeom>
          </p:spPr>
        </p:pic>
        <p:sp>
          <p:nvSpPr>
            <p:cNvPr id="269" name="TextBox 268">
              <a:extLst>
                <a:ext uri="{FF2B5EF4-FFF2-40B4-BE49-F238E27FC236}">
                  <a16:creationId xmlns:a16="http://schemas.microsoft.com/office/drawing/2014/main" id="{66A4AB9E-2050-82A7-81A5-E5EC0D71C8DB}"/>
                </a:ext>
              </a:extLst>
            </p:cNvPr>
            <p:cNvSpPr txBox="1"/>
            <p:nvPr/>
          </p:nvSpPr>
          <p:spPr>
            <a:xfrm>
              <a:off x="5121175" y="3280062"/>
              <a:ext cx="1848001" cy="230832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5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lus Jakarta Sans SemiBold"/>
                  <a:cs typeface="Arial"/>
                  <a:sym typeface="Arial"/>
                </a:rPr>
                <a:t>Hybrid Architecture</a:t>
              </a:r>
            </a:p>
          </p:txBody>
        </p:sp>
        <p:sp>
          <p:nvSpPr>
            <p:cNvPr id="273" name="TextBox 272">
              <a:extLst>
                <a:ext uri="{FF2B5EF4-FFF2-40B4-BE49-F238E27FC236}">
                  <a16:creationId xmlns:a16="http://schemas.microsoft.com/office/drawing/2014/main" id="{E2D9156D-26EE-66CA-9002-5B0C4A544C08}"/>
                </a:ext>
              </a:extLst>
            </p:cNvPr>
            <p:cNvSpPr txBox="1"/>
            <p:nvPr/>
          </p:nvSpPr>
          <p:spPr>
            <a:xfrm>
              <a:off x="4759225" y="3736944"/>
              <a:ext cx="2863899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Revenue Cap</a:t>
              </a:r>
            </a:p>
          </p:txBody>
        </p:sp>
        <p:sp>
          <p:nvSpPr>
            <p:cNvPr id="275" name="TextBox 274">
              <a:extLst>
                <a:ext uri="{FF2B5EF4-FFF2-40B4-BE49-F238E27FC236}">
                  <a16:creationId xmlns:a16="http://schemas.microsoft.com/office/drawing/2014/main" id="{4F4DCF2B-33B9-5F51-449E-4140A04E7DF1}"/>
                </a:ext>
              </a:extLst>
            </p:cNvPr>
            <p:cNvSpPr txBox="1"/>
            <p:nvPr/>
          </p:nvSpPr>
          <p:spPr>
            <a:xfrm>
              <a:off x="4759225" y="3956019"/>
              <a:ext cx="2863899" cy="37266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Drives continuous operational cost efficiency (OPEX optimization).</a:t>
              </a:r>
            </a:p>
          </p:txBody>
        </p:sp>
        <p:pic>
          <p:nvPicPr>
            <p:cNvPr id="279" name="Picture 278" descr="image.png">
              <a:extLst>
                <a:ext uri="{FF2B5EF4-FFF2-40B4-BE49-F238E27FC236}">
                  <a16:creationId xmlns:a16="http://schemas.microsoft.com/office/drawing/2014/main" id="{882DF110-4BF9-6CF4-53FF-EFFC87A3A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4568725" y="4495372"/>
              <a:ext cx="114300" cy="114300"/>
            </a:xfrm>
            <a:prstGeom prst="rect">
              <a:avLst/>
            </a:prstGeom>
          </p:spPr>
        </p:pic>
        <p:sp>
          <p:nvSpPr>
            <p:cNvPr id="281" name="TextBox 280">
              <a:extLst>
                <a:ext uri="{FF2B5EF4-FFF2-40B4-BE49-F238E27FC236}">
                  <a16:creationId xmlns:a16="http://schemas.microsoft.com/office/drawing/2014/main" id="{3088AAFC-D2C1-36F7-ED44-E2C14F83101E}"/>
                </a:ext>
              </a:extLst>
            </p:cNvPr>
            <p:cNvSpPr txBox="1"/>
            <p:nvPr/>
          </p:nvSpPr>
          <p:spPr>
            <a:xfrm>
              <a:off x="4740079" y="4750006"/>
              <a:ext cx="2863750" cy="178575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146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1012" b="0" i="0" u="none" strike="noStrike" kern="0" cap="none" spc="0" normalizeH="0" baseline="0" noProof="0" dirty="0">
                  <a:ln>
                    <a:noFill/>
                  </a:ln>
                  <a:solidFill>
                    <a:srgbClr val="CBD5E1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Guarantees fair return on capital assets (RAB x WACC).</a:t>
              </a:r>
              <a:endParaRPr kumimoji="0" sz="1012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Plus Jakarta Sans"/>
                <a:cs typeface="Arial"/>
                <a:sym typeface="Arial"/>
              </a:endParaRPr>
            </a:p>
          </p:txBody>
        </p:sp>
        <p:sp>
          <p:nvSpPr>
            <p:cNvPr id="285" name="TextBox 284">
              <a:extLst>
                <a:ext uri="{FF2B5EF4-FFF2-40B4-BE49-F238E27FC236}">
                  <a16:creationId xmlns:a16="http://schemas.microsoft.com/office/drawing/2014/main" id="{A55CADE4-717A-F49A-DD4E-4D08B0383E8F}"/>
                </a:ext>
              </a:extLst>
            </p:cNvPr>
            <p:cNvSpPr txBox="1"/>
            <p:nvPr/>
          </p:nvSpPr>
          <p:spPr>
            <a:xfrm>
              <a:off x="4759225" y="4485527"/>
              <a:ext cx="2863899" cy="180975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sz="1125" b="1" i="0" u="none" strike="noStrike" kern="0" cap="none" spc="0" normalizeH="0" baseline="0" noProof="0" dirty="0">
                  <a:ln>
                    <a:noFill/>
                  </a:ln>
                  <a:solidFill>
                    <a:srgbClr val="E2E8F0"/>
                  </a:solidFill>
                  <a:effectLst/>
                  <a:uLnTx/>
                  <a:uFillTx/>
                  <a:latin typeface="Plus Jakarta Sans"/>
                  <a:cs typeface="Arial"/>
                  <a:sym typeface="Arial"/>
                </a:rPr>
                <a:t>Rate of Return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582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2800" b="1">
                <a:solidFill>
                  <a:srgbClr val="F8FAFC"/>
                </a:solidFill>
              </a:defRPr>
            </a:pPr>
            <a:r>
              <a:rPr lang="en-US" sz="32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Capital Investment Framework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600" b="0" i="0" u="none" strike="noStrike" kern="0" cap="none" spc="0" normalizeH="0" baseline="0" noProof="0" smtClean="0">
                <a:ln>
                  <a:noFill/>
                </a:ln>
                <a:solidFill>
                  <a:srgbClr val="757C83"/>
                </a:solidFill>
                <a:effectLst/>
                <a:uLnTx/>
                <a:uFillTx/>
                <a:latin typeface="IBM Plex Sans"/>
                <a:sym typeface="IBM Plex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4</a:t>
            </a:fld>
            <a:endParaRPr kumimoji="0" lang="en" sz="1600" b="0" i="0" u="none" strike="noStrike" kern="0" cap="none" spc="0" normalizeH="0" baseline="0" noProof="0">
              <a:ln>
                <a:noFill/>
              </a:ln>
              <a:solidFill>
                <a:srgbClr val="757C83"/>
              </a:solidFill>
              <a:effectLst/>
              <a:uLnTx/>
              <a:uFillTx/>
              <a:latin typeface="IBM Plex Sans"/>
              <a:sym typeface="IBM Plex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D0A6A-7D6A-39ED-0EE1-4CF7D642B7D6}"/>
              </a:ext>
            </a:extLst>
          </p:cNvPr>
          <p:cNvSpPr txBox="1"/>
          <p:nvPr/>
        </p:nvSpPr>
        <p:spPr>
          <a:xfrm>
            <a:off x="1091046" y="2021238"/>
            <a:ext cx="86452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cs typeface="Arial"/>
                <a:sym typeface="Merriweather"/>
              </a:rPr>
              <a:t>Incentivizing Infrastructure Investment</a:t>
            </a:r>
          </a:p>
        </p:txBody>
      </p:sp>
      <p:sp>
        <p:nvSpPr>
          <p:cNvPr id="8" name="Rounded Rectangle 2">
            <a:extLst>
              <a:ext uri="{FF2B5EF4-FFF2-40B4-BE49-F238E27FC236}">
                <a16:creationId xmlns:a16="http://schemas.microsoft.com/office/drawing/2014/main" id="{32562FA0-9D18-3F1B-B5B6-98DD63205CF7}"/>
              </a:ext>
            </a:extLst>
          </p:cNvPr>
          <p:cNvSpPr/>
          <p:nvPr/>
        </p:nvSpPr>
        <p:spPr>
          <a:xfrm>
            <a:off x="731520" y="2759828"/>
            <a:ext cx="3328416" cy="2778527"/>
          </a:xfrm>
          <a:prstGeom prst="roundRect">
            <a:avLst>
              <a:gd name="adj" fmla="val 0"/>
            </a:avLst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7FD664-BED4-24A6-3D24-41B9D01B0D03}"/>
              </a:ext>
            </a:extLst>
          </p:cNvPr>
          <p:cNvSpPr txBox="1"/>
          <p:nvPr/>
        </p:nvSpPr>
        <p:spPr>
          <a:xfrm>
            <a:off x="914400" y="2988428"/>
            <a:ext cx="2962656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700" b="1">
                <a:solidFill>
                  <a:srgbClr val="10B981"/>
                </a:solidFill>
              </a:defRPr>
            </a:pPr>
            <a:r>
              <a: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Ex-Ante RAB Integration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Risk Mitigation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Planned CAPEX over the 5-year regulatory period is pre-approved and included in the RAB.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Eliminates retroactive disallowance risk and guarantees long-term revenue predictability.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7BFDE378-C5D8-876F-F20D-0F47EE1B718C}"/>
              </a:ext>
            </a:extLst>
          </p:cNvPr>
          <p:cNvSpPr/>
          <p:nvPr/>
        </p:nvSpPr>
        <p:spPr>
          <a:xfrm>
            <a:off x="4425696" y="2759828"/>
            <a:ext cx="3328416" cy="2778527"/>
          </a:xfrm>
          <a:prstGeom prst="roundRect">
            <a:avLst>
              <a:gd name="adj" fmla="val 0"/>
            </a:avLst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16B5C72-2CDA-7DC9-BBAF-EA800EA070FF}"/>
              </a:ext>
            </a:extLst>
          </p:cNvPr>
          <p:cNvSpPr txBox="1"/>
          <p:nvPr/>
        </p:nvSpPr>
        <p:spPr>
          <a:xfrm>
            <a:off x="4608576" y="2988428"/>
            <a:ext cx="2962656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700" b="1">
                <a:solidFill>
                  <a:srgbClr val="06B6D4"/>
                </a:solidFill>
              </a:defRPr>
            </a:pPr>
            <a:r>
              <a: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06B6D4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Enhanced Bankability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Capital Access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Guaranteed cost recovery and return profiles significantly lower utility credit risk.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Simplifies fundraising across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different financial channels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.</a:t>
            </a:r>
          </a:p>
        </p:txBody>
      </p:sp>
      <p:sp>
        <p:nvSpPr>
          <p:cNvPr id="16" name="Rounded Rectangle 6">
            <a:extLst>
              <a:ext uri="{FF2B5EF4-FFF2-40B4-BE49-F238E27FC236}">
                <a16:creationId xmlns:a16="http://schemas.microsoft.com/office/drawing/2014/main" id="{74D37A98-D9C7-3EF3-E40A-128C3CAF9192}"/>
              </a:ext>
            </a:extLst>
          </p:cNvPr>
          <p:cNvSpPr/>
          <p:nvPr/>
        </p:nvSpPr>
        <p:spPr>
          <a:xfrm>
            <a:off x="8119872" y="2759828"/>
            <a:ext cx="3328416" cy="2778527"/>
          </a:xfrm>
          <a:prstGeom prst="roundRect">
            <a:avLst>
              <a:gd name="adj" fmla="val 0"/>
            </a:avLst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B5A1565-AB22-4256-F224-E8B63F39BBF6}"/>
              </a:ext>
            </a:extLst>
          </p:cNvPr>
          <p:cNvSpPr txBox="1"/>
          <p:nvPr/>
        </p:nvSpPr>
        <p:spPr>
          <a:xfrm>
            <a:off x="8302752" y="2988428"/>
            <a:ext cx="2962656" cy="1738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700" b="1">
                <a:solidFill>
                  <a:srgbClr val="F59E0B"/>
                </a:solidFill>
              </a:defRPr>
            </a:pPr>
            <a:r>
              <a:rPr kumimoji="0" sz="1700" b="1" i="0" u="none" strike="noStrike" kern="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Zero Revenue Lag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Immediate Return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Regulated returns (RAB x WACC)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activate instantly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upon project commissioning.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•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liminates financial lag,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enhancing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utility liquidity and cash flows.</a:t>
            </a:r>
          </a:p>
        </p:txBody>
      </p:sp>
      <p:sp>
        <p:nvSpPr>
          <p:cNvPr id="20" name="Rounded Rectangle 8">
            <a:extLst>
              <a:ext uri="{FF2B5EF4-FFF2-40B4-BE49-F238E27FC236}">
                <a16:creationId xmlns:a16="http://schemas.microsoft.com/office/drawing/2014/main" id="{08BD7079-33C3-3DD1-4C9D-1EC680680F23}"/>
              </a:ext>
            </a:extLst>
          </p:cNvPr>
          <p:cNvSpPr/>
          <p:nvPr/>
        </p:nvSpPr>
        <p:spPr>
          <a:xfrm>
            <a:off x="731520" y="5834438"/>
            <a:ext cx="10728655" cy="565268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6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A6E086-CF62-32A8-499D-6E9CC272635B}"/>
              </a:ext>
            </a:extLst>
          </p:cNvPr>
          <p:cNvSpPr txBox="1"/>
          <p:nvPr/>
        </p:nvSpPr>
        <p:spPr>
          <a:xfrm>
            <a:off x="1357344" y="5972938"/>
            <a:ext cx="1054577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200" b="1">
                <a:solidFill>
                  <a:srgbClr val="F8FAFC"/>
                </a:solidFill>
              </a:defRPr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F8FAFC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STRATEGIC IMPACT: Directly aligns investor protection with national infrastructure development by guaranteeing bankable cash flows.</a:t>
            </a:r>
          </a:p>
        </p:txBody>
      </p:sp>
    </p:spTree>
    <p:extLst>
      <p:ext uri="{BB962C8B-B14F-4D97-AF65-F5344CB8AC3E}">
        <p14:creationId xmlns:p14="http://schemas.microsoft.com/office/powerpoint/2010/main" val="3161004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C4E72-DC0A-D4CE-CF5B-95B0C1BBC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CD95-BC25-3650-E10A-6734D6B0F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+mj-lt"/>
              </a:rPr>
              <a:t>Investment appraisal rules</a:t>
            </a:r>
            <a:endParaRPr lang="en-US" dirty="0"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DF95ED-B455-CF84-AEA5-B9C7360EF3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600" b="0" i="0" u="none" strike="noStrike" kern="0" cap="none" spc="0" normalizeH="0" baseline="0" noProof="0" smtClean="0">
                <a:ln>
                  <a:noFill/>
                </a:ln>
                <a:solidFill>
                  <a:srgbClr val="757C83"/>
                </a:solidFill>
                <a:effectLst/>
                <a:uLnTx/>
                <a:uFillTx/>
                <a:latin typeface="IBM Plex Sans"/>
                <a:sym typeface="IBM Plex San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5</a:t>
            </a:fld>
            <a:endParaRPr kumimoji="0" lang="en" sz="1600" b="0" i="0" u="none" strike="noStrike" kern="0" cap="none" spc="0" normalizeH="0" baseline="0" noProof="0">
              <a:ln>
                <a:noFill/>
              </a:ln>
              <a:solidFill>
                <a:srgbClr val="757C83"/>
              </a:solidFill>
              <a:effectLst/>
              <a:uLnTx/>
              <a:uFillTx/>
              <a:latin typeface="IBM Plex Sans"/>
              <a:sym typeface="IBM Plex Sans"/>
            </a:endParaRPr>
          </a:p>
        </p:txBody>
      </p:sp>
      <p:sp>
        <p:nvSpPr>
          <p:cNvPr id="10" name="Rounded Rectangle 2">
            <a:extLst>
              <a:ext uri="{FF2B5EF4-FFF2-40B4-BE49-F238E27FC236}">
                <a16:creationId xmlns:a16="http://schemas.microsoft.com/office/drawing/2014/main" id="{D3FBCFB3-56A9-48BA-7540-933B583FF48D}"/>
              </a:ext>
            </a:extLst>
          </p:cNvPr>
          <p:cNvSpPr/>
          <p:nvPr/>
        </p:nvSpPr>
        <p:spPr>
          <a:xfrm>
            <a:off x="731672" y="2921931"/>
            <a:ext cx="3328416" cy="2657991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E3334E62-ECF9-9F20-1F97-B97F428309F9}"/>
              </a:ext>
            </a:extLst>
          </p:cNvPr>
          <p:cNvSpPr txBox="1"/>
          <p:nvPr/>
        </p:nvSpPr>
        <p:spPr>
          <a:xfrm>
            <a:off x="914552" y="3150531"/>
            <a:ext cx="2962656" cy="16825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600" b="1">
                <a:solidFill>
                  <a:srgbClr val="10B981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10B98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Systematic Need Identification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Strategic Planning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• Surging investment volumes created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the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 need for standardized appraisal criteria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to identify project-specific benefits and alignment with network needs</a:t>
            </a: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.</a:t>
            </a:r>
          </a:p>
        </p:txBody>
      </p:sp>
      <p:sp>
        <p:nvSpPr>
          <p:cNvPr id="12" name="Rounded Rectangle 4">
            <a:extLst>
              <a:ext uri="{FF2B5EF4-FFF2-40B4-BE49-F238E27FC236}">
                <a16:creationId xmlns:a16="http://schemas.microsoft.com/office/drawing/2014/main" id="{3C8626B4-4D77-9EE1-0060-32371662009C}"/>
              </a:ext>
            </a:extLst>
          </p:cNvPr>
          <p:cNvSpPr/>
          <p:nvPr/>
        </p:nvSpPr>
        <p:spPr>
          <a:xfrm>
            <a:off x="4425848" y="2921931"/>
            <a:ext cx="3328416" cy="2657991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06B6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714958E7-960D-6406-1BE0-CD2720C9C0CE}"/>
              </a:ext>
            </a:extLst>
          </p:cNvPr>
          <p:cNvSpPr txBox="1"/>
          <p:nvPr/>
        </p:nvSpPr>
        <p:spPr>
          <a:xfrm>
            <a:off x="4608728" y="3150531"/>
            <a:ext cx="2962656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600" b="1">
                <a:solidFill>
                  <a:srgbClr val="06B6D4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06B6D4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Appraisal Framework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Procedures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• In 2019, the Commission adopted Investment Appraisal Rules.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• Defines formal, transparent procedures for investment plan application, review, approval, and modification.</a:t>
            </a:r>
          </a:p>
        </p:txBody>
      </p:sp>
      <p:sp>
        <p:nvSpPr>
          <p:cNvPr id="14" name="Rounded Rectangle 6">
            <a:extLst>
              <a:ext uri="{FF2B5EF4-FFF2-40B4-BE49-F238E27FC236}">
                <a16:creationId xmlns:a16="http://schemas.microsoft.com/office/drawing/2014/main" id="{D0070C39-7704-8F93-55AE-D897643B5AE5}"/>
              </a:ext>
            </a:extLst>
          </p:cNvPr>
          <p:cNvSpPr/>
          <p:nvPr/>
        </p:nvSpPr>
        <p:spPr>
          <a:xfrm>
            <a:off x="8120024" y="2921931"/>
            <a:ext cx="3328416" cy="2657991"/>
          </a:xfrm>
          <a:prstGeom prst="roundRect">
            <a:avLst/>
          </a:prstGeom>
          <a:solidFill>
            <a:srgbClr val="1E293B"/>
          </a:solidFill>
          <a:ln w="190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2E764F38-136E-52EC-0413-543B5C8CCC98}"/>
              </a:ext>
            </a:extLst>
          </p:cNvPr>
          <p:cNvSpPr txBox="1"/>
          <p:nvPr/>
        </p:nvSpPr>
        <p:spPr>
          <a:xfrm>
            <a:off x="8302904" y="3150531"/>
            <a:ext cx="296265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Tx/>
              <a:buFont typeface="Arial"/>
              <a:buNone/>
              <a:tabLst/>
              <a:defRPr sz="1600" b="1">
                <a:solidFill>
                  <a:srgbClr val="F59E0B"/>
                </a:solidFill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F59E0B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Oversight &amp; Monitoring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Clr>
                <a:srgbClr val="000000"/>
              </a:buClr>
              <a:buSzTx/>
              <a:buFont typeface="Arial"/>
              <a:buNone/>
              <a:tabLst/>
              <a:defRPr sz="1000" b="1">
                <a:solidFill>
                  <a:srgbClr val="94A3B8"/>
                </a:solidFill>
              </a:defRPr>
            </a:pPr>
            <a:r>
              <a:rPr kumimoji="0" sz="1000" b="1" i="0" u="none" strike="noStrike" kern="1200" cap="none" spc="0" normalizeH="0" baseline="0" noProof="0" dirty="0">
                <a:ln>
                  <a:noFill/>
                </a:ln>
                <a:solidFill>
                  <a:srgbClr val="94A3B8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Execution Control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• Establishes continuous mid-term monitoring mechanisms.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 typeface="Arial"/>
              <a:buNone/>
              <a:tabLst/>
              <a:defRPr sz="1200">
                <a:solidFill>
                  <a:srgbClr val="CBD5E1"/>
                </a:solidFill>
              </a:defRPr>
            </a:pPr>
            <a:r>
              <a:rPr kumimoji="0" sz="1200" b="0" i="0" u="none" strike="noStrike" kern="1200" cap="none" spc="0" normalizeH="0" baseline="0" noProof="0" dirty="0">
                <a:ln>
                  <a:noFill/>
                </a:ln>
                <a:solidFill>
                  <a:srgbClr val="CBD5E1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• Ensures capital efficiency protection against inflated CAPEX.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AF3889-B403-9EB9-A522-D489B56453B6}"/>
              </a:ext>
            </a:extLst>
          </p:cNvPr>
          <p:cNvSpPr txBox="1"/>
          <p:nvPr/>
        </p:nvSpPr>
        <p:spPr>
          <a:xfrm>
            <a:off x="384464" y="2106134"/>
            <a:ext cx="116043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 sz="1400">
                <a:solidFill>
                  <a:srgbClr val="94A3B8"/>
                </a:solidFill>
              </a:defRPr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84880"/>
                </a:solidFill>
                <a:effectLst/>
                <a:uLnTx/>
                <a:uFillTx/>
                <a:latin typeface="Calibri body"/>
                <a:cs typeface="Arial"/>
                <a:sym typeface="Arial"/>
              </a:rPr>
              <a:t>Establishing transparent, standardized procedures for evaluating, approving, and monitoring investments</a:t>
            </a:r>
          </a:p>
        </p:txBody>
      </p:sp>
    </p:spTree>
    <p:extLst>
      <p:ext uri="{BB962C8B-B14F-4D97-AF65-F5344CB8AC3E}">
        <p14:creationId xmlns:p14="http://schemas.microsoft.com/office/powerpoint/2010/main" val="2683112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8"/>
          <p:cNvSpPr txBox="1">
            <a:spLocks noGrp="1"/>
          </p:cNvSpPr>
          <p:nvPr>
            <p:ph type="ctrTitle"/>
          </p:nvPr>
        </p:nvSpPr>
        <p:spPr>
          <a:xfrm>
            <a:off x="1859209" y="3138575"/>
            <a:ext cx="8154226" cy="811855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3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Thank you for your attention!</a:t>
            </a:r>
            <a:endParaRPr lang="en-US" sz="36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179;p18">
            <a:extLst>
              <a:ext uri="{FF2B5EF4-FFF2-40B4-BE49-F238E27FC236}">
                <a16:creationId xmlns:a16="http://schemas.microsoft.com/office/drawing/2014/main" id="{6AB66B7F-971D-44D8-8C33-85036A27A6E1}"/>
              </a:ext>
            </a:extLst>
          </p:cNvPr>
          <p:cNvSpPr txBox="1">
            <a:spLocks/>
          </p:cNvSpPr>
          <p:nvPr/>
        </p:nvSpPr>
        <p:spPr>
          <a:xfrm>
            <a:off x="2018887" y="176239"/>
            <a:ext cx="8154226" cy="947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erriweather"/>
              <a:buNone/>
              <a:defRPr sz="4800" b="1" i="0" u="none" strike="noStrike" cap="none"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Merriweather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sym typeface="Merriweather"/>
              </a:rPr>
              <a:t>Georgian National Energy and Water Supply Regulatory Commission (GNERC)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C62045-2751-4AEE-85CC-ADE0015D4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65589" y="108768"/>
            <a:ext cx="1104996" cy="10821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3CEFDA3-976D-4581-977C-20C946518B82}"/>
              </a:ext>
            </a:extLst>
          </p:cNvPr>
          <p:cNvSpPr txBox="1"/>
          <p:nvPr/>
        </p:nvSpPr>
        <p:spPr>
          <a:xfrm>
            <a:off x="10188024" y="1190902"/>
            <a:ext cx="166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When balance is achieved</a:t>
            </a:r>
          </a:p>
        </p:txBody>
      </p:sp>
      <p:sp>
        <p:nvSpPr>
          <p:cNvPr id="2" name="Rectangle 1"/>
          <p:cNvSpPr/>
          <p:nvPr/>
        </p:nvSpPr>
        <p:spPr>
          <a:xfrm>
            <a:off x="3628724" y="5131622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0" i="0" u="sng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E-mail: g.sanikidze@gnerc.org</a:t>
            </a:r>
          </a:p>
        </p:txBody>
      </p:sp>
    </p:spTree>
    <p:extLst>
      <p:ext uri="{BB962C8B-B14F-4D97-AF65-F5344CB8AC3E}">
        <p14:creationId xmlns:p14="http://schemas.microsoft.com/office/powerpoint/2010/main" val="3342265242"/>
      </p:ext>
    </p:extLst>
  </p:cSld>
  <p:clrMapOvr>
    <a:masterClrMapping/>
  </p:clrMapOvr>
</p:sld>
</file>

<file path=ppt/theme/theme1.xml><?xml version="1.0" encoding="utf-8"?>
<a:theme xmlns:a="http://schemas.openxmlformats.org/drawingml/2006/main" name="Surrey template">
  <a:themeElements>
    <a:clrScheme name="Custom 347">
      <a:dk1>
        <a:srgbClr val="061E3A"/>
      </a:dk1>
      <a:lt1>
        <a:srgbClr val="FFFFFF"/>
      </a:lt1>
      <a:dk2>
        <a:srgbClr val="757C83"/>
      </a:dk2>
      <a:lt2>
        <a:srgbClr val="EBF0F3"/>
      </a:lt2>
      <a:accent1>
        <a:srgbClr val="7FCA20"/>
      </a:accent1>
      <a:accent2>
        <a:srgbClr val="02C1D3"/>
      </a:accent2>
      <a:accent3>
        <a:srgbClr val="66BDE8"/>
      </a:accent3>
      <a:accent4>
        <a:srgbClr val="1985D2"/>
      </a:accent4>
      <a:accent5>
        <a:srgbClr val="184880"/>
      </a:accent5>
      <a:accent6>
        <a:srgbClr val="061E3A"/>
      </a:accent6>
      <a:hlink>
        <a:srgbClr val="1985D2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505</Words>
  <Application>Microsoft Office PowerPoint</Application>
  <PresentationFormat>Widescreen</PresentationFormat>
  <Paragraphs>74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Aptos</vt:lpstr>
      <vt:lpstr>Arial</vt:lpstr>
      <vt:lpstr>Calibri body</vt:lpstr>
      <vt:lpstr>IBM Plex Sans</vt:lpstr>
      <vt:lpstr>IBM Plex Sans Light</vt:lpstr>
      <vt:lpstr>Merriweather</vt:lpstr>
      <vt:lpstr>Plus Jakarta Sans</vt:lpstr>
      <vt:lpstr>Plus Jakarta Sans SemiBold</vt:lpstr>
      <vt:lpstr>Space Grotesk</vt:lpstr>
      <vt:lpstr>Surrey template</vt:lpstr>
      <vt:lpstr>Georgian network tariff regulatory framework</vt:lpstr>
      <vt:lpstr>Network Tariff Regulatory Framework</vt:lpstr>
      <vt:lpstr>Core Building Blocks of the Tariff Framework</vt:lpstr>
      <vt:lpstr>Capital Investment Framework</vt:lpstr>
      <vt:lpstr>Investment appraisal rules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Givi Sanikidze</dc:creator>
  <cp:lastModifiedBy>Givi Sanikidze</cp:lastModifiedBy>
  <cp:revision>4</cp:revision>
  <dcterms:created xsi:type="dcterms:W3CDTF">2026-08-04T13:25:57Z</dcterms:created>
  <dcterms:modified xsi:type="dcterms:W3CDTF">2026-08-04T13:47:32Z</dcterms:modified>
</cp:coreProperties>
</file>